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fatter og dato"/>
          <p:cNvSpPr txBox="1"/>
          <p:nvPr>
            <p:ph type="body" sz="quarter" idx="13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Forfatter og dato</a:t>
            </a:r>
          </a:p>
        </p:txBody>
      </p:sp>
      <p:sp>
        <p:nvSpPr>
          <p:cNvPr id="12" name="Presentasjonstittel"/>
          <p:cNvSpPr txBox="1"/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Presentasjonstittel</a:t>
            </a:r>
          </a:p>
        </p:txBody>
      </p:sp>
      <p:sp>
        <p:nvSpPr>
          <p:cNvPr id="13" name="Brødtekst nivå én…"/>
          <p:cNvSpPr txBox="1"/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Presentasjonsundertittel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Lysbildenummer"/>
          <p:cNvSpPr txBox="1"/>
          <p:nvPr>
            <p:ph type="sldNum" sz="quarter" idx="2"/>
          </p:nvPr>
        </p:nvSpPr>
        <p:spPr>
          <a:xfrm>
            <a:off x="6399352" y="9220199"/>
            <a:ext cx="206096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rødtekst nivå én…"/>
          <p:cNvSpPr txBox="1"/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Melding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a, 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kta"/>
          <p:cNvSpPr txBox="1"/>
          <p:nvPr>
            <p:ph type="body" sz="quarter" idx="13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Fakta</a:t>
            </a:r>
          </a:p>
        </p:txBody>
      </p:sp>
      <p:sp>
        <p:nvSpPr>
          <p:cNvPr id="107" name="Brødtekst nivå én…"/>
          <p:cNvSpPr txBox="1"/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5pPr>
          </a:lstStyle>
          <a:p>
            <a:pPr/>
            <a:r>
              <a:t>100 %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rødtekst nivå én…"/>
          <p:cNvSpPr txBox="1"/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-342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-342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-342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-342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«Kjent sitat»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Kilder"/>
          <p:cNvSpPr txBox="1"/>
          <p:nvPr>
            <p:ph type="body" sz="quarter" idx="13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Kilder</a:t>
            </a:r>
          </a:p>
        </p:txBody>
      </p:sp>
      <p:sp>
        <p:nvSpPr>
          <p:cNvPr id="117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e – 3 p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ilde"/>
          <p:cNvSpPr/>
          <p:nvPr>
            <p:ph type="pic" idx="13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ilde"/>
          <p:cNvSpPr/>
          <p:nvPr>
            <p:ph type="pic" sz="half" idx="14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ilde"/>
          <p:cNvSpPr/>
          <p:nvPr>
            <p:ph type="pic" idx="15"/>
          </p:nvPr>
        </p:nvSpPr>
        <p:spPr>
          <a:xfrm>
            <a:off x="4984750" y="2749550"/>
            <a:ext cx="7937500" cy="9238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886640052_3195x2556.jpeg"/>
          <p:cNvSpPr/>
          <p:nvPr>
            <p:ph type="pic" idx="13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Lysbildenummer"/>
          <p:cNvSpPr txBox="1"/>
          <p:nvPr>
            <p:ph type="sldNum" sz="quarter" idx="2"/>
          </p:nvPr>
        </p:nvSpPr>
        <p:spPr>
          <a:xfrm>
            <a:off x="6399352" y="9220199"/>
            <a:ext cx="206096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telteks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 anchor="ctr"/>
          <a:lstStyle>
            <a:lvl1pPr algn="ctr" defTabSz="584200">
              <a:lnSpc>
                <a:spcPct val="100000"/>
              </a:lnSpc>
              <a:defRPr b="0" spc="0" sz="8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Titteltekst</a:t>
            </a:r>
          </a:p>
        </p:txBody>
      </p:sp>
      <p:sp>
        <p:nvSpPr>
          <p:cNvPr id="150" name="Brødtekst nivå én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 anchor="ctr"/>
          <a:lstStyle>
            <a:lvl1pPr marL="444500" indent="-444500" defTabSz="584200">
              <a:lnSpc>
                <a:spcPct val="100000"/>
              </a:lnSpc>
              <a:spcBef>
                <a:spcPts val="4200"/>
              </a:spcBef>
              <a:buSzPct val="145000"/>
              <a:defRPr sz="3200"/>
            </a:lvl1pPr>
            <a:lvl2pPr marL="889000" indent="-444500" defTabSz="584200">
              <a:lnSpc>
                <a:spcPct val="100000"/>
              </a:lnSpc>
              <a:spcBef>
                <a:spcPts val="4200"/>
              </a:spcBef>
              <a:buSzPct val="145000"/>
              <a:defRPr sz="3200"/>
            </a:lvl2pPr>
            <a:lvl3pPr marL="1333500" indent="-444500" defTabSz="584200">
              <a:lnSpc>
                <a:spcPct val="100000"/>
              </a:lnSpc>
              <a:spcBef>
                <a:spcPts val="4200"/>
              </a:spcBef>
              <a:buSzPct val="145000"/>
              <a:defRPr sz="3200"/>
            </a:lvl3pPr>
            <a:lvl4pPr marL="1778000" indent="-444500" defTabSz="584200">
              <a:lnSpc>
                <a:spcPct val="100000"/>
              </a:lnSpc>
              <a:spcBef>
                <a:spcPts val="4200"/>
              </a:spcBef>
              <a:buSzPct val="145000"/>
              <a:defRPr sz="3200"/>
            </a:lvl4pPr>
            <a:lvl5pPr marL="2222500" indent="-444500" defTabSz="584200">
              <a:lnSpc>
                <a:spcPct val="100000"/>
              </a:lnSpc>
              <a:spcBef>
                <a:spcPts val="4200"/>
              </a:spcBef>
              <a:buSzPct val="145000"/>
              <a:defRPr sz="3200"/>
            </a:lvl5pPr>
          </a:lstStyle>
          <a:p>
            <a:pPr/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51" name="Lysbildenumm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</p:spPr>
        <p:txBody>
          <a:bodyPr anchor="t"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telteks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algn="ctr" defTabSz="584200">
              <a:lnSpc>
                <a:spcPct val="100000"/>
              </a:lnSpc>
              <a:defRPr b="0" spc="0" sz="8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Titteltekst</a:t>
            </a:r>
          </a:p>
        </p:txBody>
      </p:sp>
      <p:sp>
        <p:nvSpPr>
          <p:cNvPr id="159" name="Brødtekst nivå én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700"/>
            </a:lvl1pPr>
            <a:lvl2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700"/>
            </a:lvl2pPr>
            <a:lvl3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700"/>
            </a:lvl3pPr>
            <a:lvl4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700"/>
            </a:lvl4pPr>
            <a:lvl5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60" name="Lysbildenumm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</p:spPr>
        <p:txBody>
          <a:bodyPr anchor="t"/>
          <a:lstStyle>
            <a:lvl1pPr>
              <a:defRPr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e"/>
          <p:cNvSpPr/>
          <p:nvPr>
            <p:ph type="pic" idx="13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sjonstittel"/>
          <p:cNvSpPr txBox="1"/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Presentasjonstittel</a:t>
            </a:r>
          </a:p>
        </p:txBody>
      </p:sp>
      <p:sp>
        <p:nvSpPr>
          <p:cNvPr id="23" name="Brødtekst nivå én…"/>
          <p:cNvSpPr txBox="1"/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Presentasjonsundertittel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Forfatter og dato"/>
          <p:cNvSpPr txBox="1"/>
          <p:nvPr>
            <p:ph type="body" sz="quarter" idx="14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Forfatter og dato</a:t>
            </a:r>
          </a:p>
        </p:txBody>
      </p:sp>
      <p:sp>
        <p:nvSpPr>
          <p:cNvPr id="25" name="Lysbildenummer"/>
          <p:cNvSpPr txBox="1"/>
          <p:nvPr>
            <p:ph type="sldNum" sz="quarter" idx="2"/>
          </p:nvPr>
        </p:nvSpPr>
        <p:spPr>
          <a:xfrm>
            <a:off x="6395897" y="9220199"/>
            <a:ext cx="206097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tel og bilde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eg"/>
          <p:cNvSpPr/>
          <p:nvPr>
            <p:ph type="pic" idx="13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Brødtekst nivå én…"/>
          <p:cNvSpPr txBox="1"/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Lysbildeundertittel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Lysbilde-…"/>
          <p:cNvSpPr txBox="1"/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pPr/>
            <a:r>
              <a:t>Lysbilde-
tittel</a:t>
            </a:r>
          </a:p>
          <a:p>
            <a:pPr/>
            <a:r>
              <a:t/>
            </a:r>
          </a:p>
        </p:txBody>
      </p:sp>
      <p:sp>
        <p:nvSpPr>
          <p:cNvPr id="35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tel og 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rødtekst nivå 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Punkttegntekst i lysbilde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Lysbildeundertittel"/>
          <p:cNvSpPr txBox="1"/>
          <p:nvPr>
            <p:ph type="body" sz="quarter" idx="13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Lysbildeundertittel</a:t>
            </a:r>
          </a:p>
        </p:txBody>
      </p:sp>
      <p:sp>
        <p:nvSpPr>
          <p:cNvPr id="44" name="Lysbilde-…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Lysbilde-
tittel</a:t>
            </a:r>
          </a:p>
          <a:p>
            <a:pPr/>
            <a:r>
              <a:t/>
            </a:r>
          </a:p>
        </p:txBody>
      </p:sp>
      <p:sp>
        <p:nvSpPr>
          <p:cNvPr id="45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rødtekst nivå 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pPr/>
            <a:r>
              <a:t>Punkttegntekst i lysbilde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tel, punktteg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660384004_1290x1720.jpeg"/>
          <p:cNvSpPr/>
          <p:nvPr>
            <p:ph type="pic" idx="13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Lysbilde-…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Lysbilde-
tittel</a:t>
            </a:r>
          </a:p>
          <a:p>
            <a:pPr/>
            <a:r>
              <a:t/>
            </a:r>
          </a:p>
        </p:txBody>
      </p:sp>
      <p:sp>
        <p:nvSpPr>
          <p:cNvPr id="62" name="Lysbildeundertittel"/>
          <p:cNvSpPr txBox="1"/>
          <p:nvPr>
            <p:ph type="body" sz="quarter" idx="14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Lysbildeundertittel</a:t>
            </a:r>
          </a:p>
        </p:txBody>
      </p:sp>
      <p:sp>
        <p:nvSpPr>
          <p:cNvPr id="63" name="Brødtekst nivå én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Punkttegntekst i lysbilde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nndelingstittel"/>
          <p:cNvSpPr txBox="1"/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Inndelingstittel</a:t>
            </a:r>
          </a:p>
        </p:txBody>
      </p:sp>
      <p:sp>
        <p:nvSpPr>
          <p:cNvPr id="72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ysbilde-…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Lysbilde-
tittel</a:t>
            </a:r>
          </a:p>
          <a:p>
            <a:pPr/>
            <a:r>
              <a:t/>
            </a:r>
          </a:p>
        </p:txBody>
      </p:sp>
      <p:sp>
        <p:nvSpPr>
          <p:cNvPr id="80" name="Lysbildeundertittel"/>
          <p:cNvSpPr txBox="1"/>
          <p:nvPr>
            <p:ph type="body" sz="quarter" idx="13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Lysbildeundertittel</a:t>
            </a:r>
          </a:p>
        </p:txBody>
      </p:sp>
      <p:sp>
        <p:nvSpPr>
          <p:cNvPr id="81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gso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Dagsordentittel"/>
          <p:cNvSpPr txBox="1"/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pPr/>
            <a:r>
              <a:t>Dagsordentittel</a:t>
            </a:r>
          </a:p>
        </p:txBody>
      </p:sp>
      <p:sp>
        <p:nvSpPr>
          <p:cNvPr id="89" name="Dagsordenundertittel"/>
          <p:cNvSpPr txBox="1"/>
          <p:nvPr>
            <p:ph type="body" sz="quarter" idx="13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Dagsordenundertittel</a:t>
            </a:r>
          </a:p>
        </p:txBody>
      </p:sp>
      <p:sp>
        <p:nvSpPr>
          <p:cNvPr id="90" name="Brødtekst nivå 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pc="-38" sz="3800"/>
            </a:lvl1pPr>
            <a:lvl2pPr marL="0" indent="0">
              <a:spcBef>
                <a:spcPts val="1300"/>
              </a:spcBef>
              <a:buSzTx/>
              <a:buNone/>
              <a:defRPr spc="-38" sz="3800"/>
            </a:lvl2pPr>
            <a:lvl3pPr marL="0" indent="0">
              <a:spcBef>
                <a:spcPts val="1300"/>
              </a:spcBef>
              <a:buSzTx/>
              <a:buNone/>
              <a:defRPr spc="-38" sz="3800"/>
            </a:lvl3pPr>
            <a:lvl4pPr marL="0" indent="0">
              <a:spcBef>
                <a:spcPts val="1300"/>
              </a:spcBef>
              <a:buSzTx/>
              <a:buNone/>
              <a:defRPr spc="-38" sz="3800"/>
            </a:lvl4pPr>
            <a:lvl5pPr marL="0" indent="0">
              <a:spcBef>
                <a:spcPts val="1300"/>
              </a:spcBef>
              <a:buSzTx/>
              <a:buNone/>
              <a:defRPr spc="-38" sz="3800"/>
            </a:lvl5pPr>
          </a:lstStyle>
          <a:p>
            <a:pPr/>
            <a:r>
              <a:t>Dagens emner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rødtekst nivå én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Punkttegntekst i lysbilde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Lysbilde-…"/>
          <p:cNvSpPr txBox="1"/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Lysbilde-
tittel</a:t>
            </a:r>
          </a:p>
          <a:p>
            <a:pPr/>
            <a:r>
              <a:t/>
            </a:r>
          </a:p>
        </p:txBody>
      </p:sp>
      <p:sp>
        <p:nvSpPr>
          <p:cNvPr id="4" name="Lysbildenummer"/>
          <p:cNvSpPr txBox="1"/>
          <p:nvPr>
            <p:ph type="sldNum" sz="quarter" idx="2"/>
          </p:nvPr>
        </p:nvSpPr>
        <p:spPr>
          <a:xfrm>
            <a:off x="6395965" y="9220199"/>
            <a:ext cx="206097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eiotropy between independent mental health profiles in the UKB"/>
          <p:cNvSpPr txBox="1"/>
          <p:nvPr>
            <p:ph type="title"/>
          </p:nvPr>
        </p:nvSpPr>
        <p:spPr>
          <a:xfrm>
            <a:off x="1270000" y="2311400"/>
            <a:ext cx="10464800" cy="3302000"/>
          </a:xfrm>
          <a:prstGeom prst="rect">
            <a:avLst/>
          </a:prstGeom>
        </p:spPr>
        <p:txBody>
          <a:bodyPr/>
          <a:lstStyle>
            <a:lvl1pPr defTabSz="479044">
              <a:defRPr sz="656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Pleiotropy between independent mental health profiles in the UKB</a:t>
            </a:r>
          </a:p>
        </p:txBody>
      </p:sp>
      <p:sp>
        <p:nvSpPr>
          <p:cNvPr id="170" name="Daniel Roelfs"/>
          <p:cNvSpPr txBox="1"/>
          <p:nvPr>
            <p:ph type="body" sz="quarter" idx="1"/>
          </p:nvPr>
        </p:nvSpPr>
        <p:spPr>
          <a:xfrm>
            <a:off x="1270000" y="57150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Daniel Roelfs</a:t>
            </a:r>
          </a:p>
        </p:txBody>
      </p:sp>
      <p:sp>
        <p:nvSpPr>
          <p:cNvPr id="171" name="Figur"/>
          <p:cNvSpPr/>
          <p:nvPr/>
        </p:nvSpPr>
        <p:spPr>
          <a:xfrm rot="59678">
            <a:off x="3604184" y="-3119017"/>
            <a:ext cx="25671092" cy="6654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Figur"/>
          <p:cNvSpPr/>
          <p:nvPr/>
        </p:nvSpPr>
        <p:spPr>
          <a:xfrm rot="16705563">
            <a:off x="7655506" y="5203539"/>
            <a:ext cx="10532933" cy="11622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" name="Figur"/>
          <p:cNvSpPr/>
          <p:nvPr/>
        </p:nvSpPr>
        <p:spPr>
          <a:xfrm rot="16200000">
            <a:off x="-6560148" y="6906269"/>
            <a:ext cx="12730030" cy="5986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4" name="NORMENT_LOGO_ENGELSK.png" descr="NORMENT_LOGO_ENGELSK.png"/>
          <p:cNvPicPr>
            <a:picLocks noChangeAspect="1"/>
          </p:cNvPicPr>
          <p:nvPr/>
        </p:nvPicPr>
        <p:blipFill>
          <a:blip r:embed="rId2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LDSC_stats_matrix.png" descr="LDSC_stats_matri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520" y="1101903"/>
            <a:ext cx="10963720" cy="927699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37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9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0" name="Sirkel"/>
          <p:cNvSpPr/>
          <p:nvPr/>
        </p:nvSpPr>
        <p:spPr>
          <a:xfrm>
            <a:off x="2345710" y="4484651"/>
            <a:ext cx="656800" cy="6568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1" name="Sirkel"/>
          <p:cNvSpPr/>
          <p:nvPr/>
        </p:nvSpPr>
        <p:spPr>
          <a:xfrm>
            <a:off x="2345710" y="2244371"/>
            <a:ext cx="656800" cy="6568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Sirkel"/>
          <p:cNvSpPr/>
          <p:nvPr/>
        </p:nvSpPr>
        <p:spPr>
          <a:xfrm>
            <a:off x="3001030" y="1690651"/>
            <a:ext cx="656800" cy="6568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" name="Sirkel"/>
          <p:cNvSpPr/>
          <p:nvPr/>
        </p:nvSpPr>
        <p:spPr>
          <a:xfrm>
            <a:off x="2345710" y="5592091"/>
            <a:ext cx="656800" cy="6568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Sirkel"/>
          <p:cNvSpPr/>
          <p:nvPr/>
        </p:nvSpPr>
        <p:spPr>
          <a:xfrm>
            <a:off x="5644588" y="3362583"/>
            <a:ext cx="656800" cy="656801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LDSC_stats_matrix.png" descr="LDSC_stats_matri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520" y="1101903"/>
            <a:ext cx="10963720" cy="92769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8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49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1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CxIC_ToIllustrator_SEsep.png" descr="ICxIC_ToIllustrator_SEse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7689" y="-625012"/>
            <a:ext cx="13320178" cy="1100362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5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56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8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6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Conclusions</a:t>
            </a:r>
          </a:p>
        </p:txBody>
      </p:sp>
      <p:sp>
        <p:nvSpPr>
          <p:cNvPr id="261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2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63" name="NORMENT_LOGO_ENGELSK.png" descr="NORMENT_LOGO_ENGELSK.png"/>
          <p:cNvPicPr>
            <a:picLocks noChangeAspect="1"/>
          </p:cNvPicPr>
          <p:nvPr/>
        </p:nvPicPr>
        <p:blipFill>
          <a:blip r:embed="rId2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5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6" name="Variation in mental health in healthy individuals genetically correlate to psychiatric disorders and cognitive trai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sz="28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Variation in mental health in healthy individuals genetically correlate to psychiatric disorders and cognitive traits</a:t>
            </a:r>
          </a:p>
          <a:p>
            <a:pPr>
              <a:defRPr sz="28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Pleiotropy between disorders likely not due to overlapping symptoms</a:t>
            </a:r>
          </a:p>
          <a:p>
            <a:pPr>
              <a:defRPr sz="28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Classical case-control setup in certain situations not the most adequate approach</a:t>
            </a:r>
          </a:p>
          <a:p>
            <a:pPr>
              <a:defRPr sz="28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Big data 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Bilde" descr="Bild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14070" y="5887931"/>
            <a:ext cx="2725788" cy="3561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Bilde" descr="Bild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64" y="2203046"/>
            <a:ext cx="8382001" cy="482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Thank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6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Thanks!</a:t>
            </a:r>
          </a:p>
        </p:txBody>
      </p:sp>
      <p:sp>
        <p:nvSpPr>
          <p:cNvPr id="271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73" name="NORMENT_LOGO_ENGELSK.png" descr="NORMENT_LOGO_ENGELSK.png"/>
          <p:cNvPicPr>
            <a:picLocks noChangeAspect="1"/>
          </p:cNvPicPr>
          <p:nvPr/>
        </p:nvPicPr>
        <p:blipFill>
          <a:blip r:embed="rId4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5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6" name="Thanks to:…"/>
          <p:cNvSpPr txBox="1"/>
          <p:nvPr/>
        </p:nvSpPr>
        <p:spPr>
          <a:xfrm>
            <a:off x="9076650" y="2133880"/>
            <a:ext cx="3904953" cy="366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Thanks to:</a:t>
            </a:r>
          </a:p>
          <a:p>
            <a:pPr>
              <a:defRPr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Tobias Kaufmann</a:t>
            </a:r>
            <a:br/>
            <a:r>
              <a:t>Dag Alnæs</a:t>
            </a:r>
            <a:br/>
            <a:r>
              <a:t>Oleksandr Frei</a:t>
            </a:r>
            <a:br/>
            <a:r>
              <a:t>Dennis van der Meer</a:t>
            </a:r>
            <a:br/>
            <a:r>
              <a:t>Olav Smeland</a:t>
            </a:r>
            <a:br/>
            <a:r>
              <a:t>Ole Andreassen</a:t>
            </a:r>
            <a:br/>
            <a:r>
              <a:t>Lars Westlye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igur"/>
          <p:cNvSpPr/>
          <p:nvPr/>
        </p:nvSpPr>
        <p:spPr>
          <a:xfrm rot="59678">
            <a:off x="322054" y="-2615541"/>
            <a:ext cx="27560297" cy="5156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9" name="Figur"/>
          <p:cNvSpPr/>
          <p:nvPr/>
        </p:nvSpPr>
        <p:spPr>
          <a:xfrm rot="16705563">
            <a:off x="4234757" y="2998826"/>
            <a:ext cx="15677558" cy="16105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0" name="Figur"/>
          <p:cNvSpPr/>
          <p:nvPr/>
        </p:nvSpPr>
        <p:spPr>
          <a:xfrm rot="16200000">
            <a:off x="-8760722" y="902725"/>
            <a:ext cx="16097722" cy="7294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81" name="NORMENT_LOGO_ENGELSK.png" descr="NORMENT_LOGO_ENGELSK.png"/>
          <p:cNvPicPr>
            <a:picLocks noChangeAspect="1"/>
          </p:cNvPicPr>
          <p:nvPr/>
        </p:nvPicPr>
        <p:blipFill>
          <a:blip r:embed="rId2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C_heritability.png" descr="IC_heritabili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39410"/>
            <a:ext cx="13004801" cy="780178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5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86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8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QuestionScores_distribution_both.png" descr="QuestionScores_distribution_bo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239" y="152399"/>
            <a:ext cx="780288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2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93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5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manhattan_all.png" descr="manhattan_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6869" y="-314987"/>
            <a:ext cx="6922383" cy="1038357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9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00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qqplot_all.png" descr="qqplot_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2962" y="-186267"/>
            <a:ext cx="6835424" cy="1025313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07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9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6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Background</a:t>
            </a:r>
          </a:p>
        </p:txBody>
      </p:sp>
      <p:sp>
        <p:nvSpPr>
          <p:cNvPr id="177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8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9" name="NORMENT_LOGO_ENGELSK.png" descr="NORMENT_LOGO_ENGELSK.png"/>
          <p:cNvPicPr>
            <a:picLocks noChangeAspect="1"/>
          </p:cNvPicPr>
          <p:nvPr/>
        </p:nvPicPr>
        <p:blipFill>
          <a:blip r:embed="rId2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2" name="Bilde" descr="Bild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3449" y="6119283"/>
            <a:ext cx="8597901" cy="455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Known genetic correlation and loci overlap between psychiatric disord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sz="28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Known genetic correlation and loci overlap between psychiatric disorders</a:t>
            </a:r>
          </a:p>
          <a:p>
            <a:pPr>
              <a:defRPr sz="28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Large clinical overlap between disorders</a:t>
            </a:r>
          </a:p>
          <a:p>
            <a:pPr>
              <a:defRPr sz="28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What about the overlap in symptom profiles?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LDSC_DIADxDIAG.png" descr="LDSC_DIADxDIA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028" y="506206"/>
            <a:ext cx="11622744" cy="929819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3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14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LDSC_IC2_contxdich.png" descr="LDSC_IC2_contxdi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689099"/>
            <a:ext cx="130048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0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21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ur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6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Our approach</a:t>
            </a:r>
          </a:p>
        </p:txBody>
      </p:sp>
      <p:sp>
        <p:nvSpPr>
          <p:cNvPr id="186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8" name="NORMENT_LOGO_ENGELSK.png" descr="NORMENT_LOGO_ENGELSK.png"/>
          <p:cNvPicPr>
            <a:picLocks noChangeAspect="1"/>
          </p:cNvPicPr>
          <p:nvPr/>
        </p:nvPicPr>
        <p:blipFill>
          <a:blip r:embed="rId2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1" name="Article2_Horizontal2.png" descr="Article2_Horizontal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2476" y="2058347"/>
            <a:ext cx="11526185" cy="5763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ExtractUKBQuestions.png" descr="ExtractUKBQues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5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6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RunICA.png" descr="RunIC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3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5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CAWeightMatrix_synergy.png" descr="ICAWeightMatrix_synerg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9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0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RunGWASandLDSC.png" descr="RunGWASandLDS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6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7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9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igur"/>
          <p:cNvSpPr/>
          <p:nvPr/>
        </p:nvSpPr>
        <p:spPr>
          <a:xfrm rot="59678">
            <a:off x="322054" y="-2615541"/>
            <a:ext cx="27560297" cy="5156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2" name="Figur"/>
          <p:cNvSpPr/>
          <p:nvPr/>
        </p:nvSpPr>
        <p:spPr>
          <a:xfrm rot="16705563">
            <a:off x="4234757" y="2998826"/>
            <a:ext cx="15677558" cy="16105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3" name="Figur"/>
          <p:cNvSpPr/>
          <p:nvPr/>
        </p:nvSpPr>
        <p:spPr>
          <a:xfrm rot="16200000">
            <a:off x="-8760722" y="902725"/>
            <a:ext cx="16097722" cy="7294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24" name="NORMENT_LOGO_ENGELSK.png" descr="NORMENT_LOGO_ENGELSK.png"/>
          <p:cNvPicPr>
            <a:picLocks noChangeAspect="1"/>
          </p:cNvPicPr>
          <p:nvPr/>
        </p:nvPicPr>
        <p:blipFill>
          <a:blip r:embed="rId2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Results"/>
          <p:cNvSpPr txBox="1"/>
          <p:nvPr>
            <p:ph type="title"/>
          </p:nvPr>
        </p:nvSpPr>
        <p:spPr>
          <a:xfrm>
            <a:off x="3289300" y="3470282"/>
            <a:ext cx="11099801" cy="2159001"/>
          </a:xfrm>
          <a:prstGeom prst="rect">
            <a:avLst/>
          </a:prstGeom>
        </p:spPr>
        <p:txBody>
          <a:bodyPr/>
          <a:lstStyle>
            <a:lvl1pPr algn="l">
              <a:defRPr sz="46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LDSC_stats_matrix.png" descr="LDSC_stats_matri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520" y="1101903"/>
            <a:ext cx="10963720" cy="927699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" name="Figur"/>
          <p:cNvSpPr/>
          <p:nvPr/>
        </p:nvSpPr>
        <p:spPr>
          <a:xfrm rot="16705563">
            <a:off x="11232834" y="7548933"/>
            <a:ext cx="5336954" cy="6052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EF87B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30" name="NORMENT_LOGO_ENGELSK.png" descr="NORMENT_LOGO_ENGELSK.png"/>
          <p:cNvPicPr>
            <a:picLocks noChangeAspect="1"/>
          </p:cNvPicPr>
          <p:nvPr/>
        </p:nvPicPr>
        <p:blipFill>
          <a:blip r:embed="rId3">
            <a:extLst/>
          </a:blip>
          <a:srcRect l="0" t="0" r="73160" b="0"/>
          <a:stretch>
            <a:fillRect/>
          </a:stretch>
        </p:blipFill>
        <p:spPr>
          <a:xfrm>
            <a:off x="161461" y="9258848"/>
            <a:ext cx="387091" cy="365106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Figur"/>
          <p:cNvSpPr/>
          <p:nvPr/>
        </p:nvSpPr>
        <p:spPr>
          <a:xfrm rot="16200000">
            <a:off x="-5890422" y="2812801"/>
            <a:ext cx="9141487" cy="425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96C9B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2" name="Figur"/>
          <p:cNvSpPr/>
          <p:nvPr/>
        </p:nvSpPr>
        <p:spPr>
          <a:xfrm rot="59678">
            <a:off x="5450163" y="-2105013"/>
            <a:ext cx="17779204" cy="371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C248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